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72" r:id="rId7"/>
    <p:sldId id="304" r:id="rId8"/>
    <p:sldId id="273" r:id="rId9"/>
    <p:sldId id="274" r:id="rId10"/>
    <p:sldId id="342" r:id="rId11"/>
    <p:sldId id="343" r:id="rId12"/>
    <p:sldId id="344" r:id="rId13"/>
    <p:sldId id="345" r:id="rId14"/>
    <p:sldId id="346" r:id="rId15"/>
    <p:sldId id="301" r:id="rId16"/>
    <p:sldId id="335" r:id="rId18"/>
    <p:sldId id="336" r:id="rId19"/>
    <p:sldId id="347" r:id="rId20"/>
    <p:sldId id="348" r:id="rId21"/>
    <p:sldId id="349" r:id="rId22"/>
    <p:sldId id="357" r:id="rId23"/>
    <p:sldId id="367" r:id="rId24"/>
    <p:sldId id="375" r:id="rId25"/>
    <p:sldId id="379" r:id="rId26"/>
    <p:sldId id="376" r:id="rId27"/>
    <p:sldId id="377" r:id="rId28"/>
    <p:sldId id="378" r:id="rId29"/>
    <p:sldId id="488" r:id="rId30"/>
    <p:sldId id="448" r:id="rId31"/>
    <p:sldId id="409" r:id="rId32"/>
    <p:sldId id="410" r:id="rId33"/>
    <p:sldId id="411" r:id="rId34"/>
    <p:sldId id="412" r:id="rId35"/>
    <p:sldId id="489" r:id="rId36"/>
    <p:sldId id="413" r:id="rId37"/>
    <p:sldId id="390" r:id="rId38"/>
    <p:sldId id="391" r:id="rId39"/>
    <p:sldId id="392" r:id="rId40"/>
    <p:sldId id="400" r:id="rId41"/>
    <p:sldId id="414" r:id="rId42"/>
    <p:sldId id="415" r:id="rId43"/>
    <p:sldId id="416" r:id="rId44"/>
    <p:sldId id="401" r:id="rId45"/>
    <p:sldId id="424" r:id="rId46"/>
    <p:sldId id="425" r:id="rId47"/>
    <p:sldId id="426" r:id="rId48"/>
    <p:sldId id="427" r:id="rId49"/>
    <p:sldId id="430" r:id="rId50"/>
    <p:sldId id="431" r:id="rId51"/>
    <p:sldId id="432" r:id="rId52"/>
    <p:sldId id="433" r:id="rId53"/>
    <p:sldId id="436" r:id="rId54"/>
    <p:sldId id="437" r:id="rId55"/>
    <p:sldId id="438" r:id="rId56"/>
    <p:sldId id="440" r:id="rId57"/>
    <p:sldId id="441" r:id="rId58"/>
    <p:sldId id="439" r:id="rId59"/>
    <p:sldId id="442" r:id="rId60"/>
    <p:sldId id="443" r:id="rId61"/>
    <p:sldId id="444" r:id="rId62"/>
    <p:sldId id="305" r:id="rId63"/>
    <p:sldId id="449" r:id="rId64"/>
    <p:sldId id="450" r:id="rId65"/>
    <p:sldId id="483" r:id="rId66"/>
    <p:sldId id="486" r:id="rId67"/>
    <p:sldId id="487" r:id="rId68"/>
    <p:sldId id="303" r:id="rId69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1440"/>
      </p:cViewPr>
      <p:guideLst>
        <p:guide orient="horz" pos="1583"/>
        <p:guide pos="28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439652" y="3292624"/>
            <a:ext cx="712879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明黑（非商用）常规体" pitchFamily="2" charset="-122"/>
                <a:ea typeface="造字工房明黑（非商用）常规体" pitchFamily="2" charset="-122"/>
                <a:cs typeface="博洋行书 7000" panose="02000600000000000000" pitchFamily="2" charset="-122"/>
              </a:rPr>
              <a:t>网页性能优化在前端领域的解决方案</a:t>
            </a:r>
            <a:endParaRPr lang="zh-CN" altLang="en-US" sz="2800" b="1" spc="225" dirty="0">
              <a:solidFill>
                <a:schemeClr val="tx1">
                  <a:lumMod val="85000"/>
                  <a:lumOff val="15000"/>
                </a:schemeClr>
              </a:solidFill>
              <a:latin typeface="造字工房明黑（非商用）常规体" pitchFamily="2" charset="-122"/>
              <a:ea typeface="造字工房明黑（非商用）常规体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49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145175" y="4160994"/>
            <a:ext cx="331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汇报人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沈家衡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时间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博洋行书 7000" panose="02000600000000000000" pitchFamily="2" charset="-122"/>
              </a:rPr>
              <a:t>:2019/4/13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博洋行书 7000" panose="02000600000000000000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方式二：通过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canvas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截屏，轮询比对，判断首屏是否加载完成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缺点：性能小号极大，事倍功半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214880"/>
            <a:ext cx="8567420" cy="192849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850" y="181610"/>
            <a:ext cx="33902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我们的做法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930275"/>
            <a:ext cx="9008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从页面加载开始，按照一定的间隔打点，不断记录各个时刻下页面首屏图片列表和其他信息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找出页面首屏处于稳定状态的时刻 T1（到这个时刻为止，页面首屏可能已经稳定了一段时间）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T1 时刻是页面首屏稳定的时刻（可能已经持续了一段时间），然后向前倒推，哪个时刻最先和稳定时刻的图片数量一致， 定义这个时刻为 T2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统计 T2 时刻的所有图片加载完成时间 T3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T3 即为首屏完成的时刻，进行上报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365760" y="442341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：按照怎样的间隔打点？                      问题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：如何找出这个 T1？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3275965"/>
            <a:ext cx="5325110" cy="914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519620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按照怎样的间隔打点？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650" y="935990"/>
            <a:ext cx="690435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MutationObserver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MutationObserver可以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变化，每次回调进行一次打点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setInterval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MutationObserver触发时机不可控，且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image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src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变化不会触发，通过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setInterval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补充打点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81610" y="181610"/>
            <a:ext cx="671766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如何找出首屏处于稳定状态的时刻 T1？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935990"/>
            <a:ext cx="784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对于主流的客户端渲染的页面，遵循：1. 获取数据；2.渲染页面。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我们通过监听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对象，统计在 1000ms 以内所有发出的请求到数组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我们认为可能影响首屏的请求在 [第一个 xhr 请求发出的时刻，第一个 xhr 请求发出的时刻 + 1000ms] 的时间段内均已发出。（可能存在不影响首屏的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xhr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针对串联型的请求（即下一个请求依赖上一个请求的返回数据），同时统计每个请求返回后，500ms 以内新发出的请求到数组 Request 中。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针对上述统计到的请求，找到所有数据返回的时刻 T1，然后，T1 = T1 + 300ms，保证页面接收数据后渲染完毕（300ms 用于一次渲染足够了）。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此时的 T1 时刻，页面首屏被认为处于稳定状态。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如何获取时间数据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350" y="1359535"/>
            <a:ext cx="6752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 API用于精确度量、控制、增强浏览器的性能表现。这个API为测量网站性能，提供以前没有办法做到的精度。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1350" y="2415540"/>
            <a:ext cx="8058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performance对象的timing属性指向一个对象，它包含了各种与浏览器性能有关的时间数据，提供浏览器处理网页各个阶段的耗时。比如，performance.timing.navigationStart就是浏览器处理当前网页的启动时间。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1350" y="3748405"/>
            <a:ext cx="6216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performance.timing</a:t>
            </a:r>
            <a:r>
              <a:rPr lang="zh-CN" altLang="en-US"/>
              <a:t>获取整个</a:t>
            </a:r>
            <a:r>
              <a:rPr lang="zh-CN" altLang="en-US"/>
              <a:t>网页相关的数据</a:t>
            </a:r>
            <a:endParaRPr lang="zh-CN" altLang="en-US"/>
          </a:p>
          <a:p>
            <a:r>
              <a:rPr lang="en-US" altLang="zh-CN"/>
              <a:t>performance.getEntries()</a:t>
            </a:r>
            <a:r>
              <a:rPr lang="zh-CN" altLang="en-US"/>
              <a:t>获取某个资源相关的数据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6305"/>
            <a:ext cx="5482590" cy="37757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967740"/>
            <a:ext cx="4812030" cy="206692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首屏时间是否准确？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4" name="文本框 38"/>
          <p:cNvSpPr txBox="1"/>
          <p:nvPr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014730"/>
            <a:ext cx="6239510" cy="39655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页面请求过程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页面加载过程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545590"/>
            <a:ext cx="8161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解析</a:t>
            </a:r>
            <a:r>
              <a:rPr lang="en-US" altLang="zh-CN">
                <a:solidFill>
                  <a:srgbClr val="FF0000"/>
                </a:solidFill>
              </a:rPr>
              <a:t>URL =&gt; DNS</a:t>
            </a:r>
            <a:r>
              <a:rPr lang="zh-CN" altLang="en-US">
                <a:solidFill>
                  <a:srgbClr val="FF0000"/>
                </a:solidFill>
              </a:rPr>
              <a:t>查询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建立</a:t>
            </a:r>
            <a:r>
              <a:rPr lang="en-US" altLang="zh-CN">
                <a:solidFill>
                  <a:srgbClr val="FF0000"/>
                </a:solidFill>
              </a:rPr>
              <a:t>SSL</a:t>
            </a:r>
            <a:r>
              <a:rPr lang="zh-CN" altLang="en-US">
                <a:solidFill>
                  <a:srgbClr val="FF0000"/>
                </a:solidFill>
              </a:rPr>
              <a:t>连接 </a:t>
            </a:r>
            <a:r>
              <a:rPr lang="en-US" altLang="zh-CN">
                <a:solidFill>
                  <a:srgbClr val="FF0000"/>
                </a:solidFill>
              </a:rPr>
              <a:t>=&gt;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zh-CN" altLang="en-US">
                <a:solidFill>
                  <a:srgbClr val="FF0000"/>
                </a:solidFill>
              </a:rPr>
              <a:t>请求（获取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document</a:t>
            </a:r>
            <a:r>
              <a:rPr lang="zh-CN" altLang="en-US">
                <a:solidFill>
                  <a:srgbClr val="FF0000"/>
                </a:solidFill>
              </a:rPr>
              <a:t>文档）</a:t>
            </a:r>
            <a:r>
              <a:rPr lang="zh-CN" altLang="en-US"/>
              <a:t> </a:t>
            </a:r>
            <a:r>
              <a:rPr lang="en-US" altLang="zh-CN"/>
              <a:t>=&gt; </a:t>
            </a:r>
            <a:r>
              <a:rPr lang="zh-CN" altLang="en-US"/>
              <a:t>解析</a:t>
            </a:r>
            <a:r>
              <a:rPr lang="en-US" altLang="zh-CN"/>
              <a:t>HTML =&gt; </a:t>
            </a:r>
            <a:r>
              <a:rPr lang="zh-CN" altLang="en-US"/>
              <a:t>请求其他资源（重复上述过程</a:t>
            </a:r>
            <a:r>
              <a:rPr lang="zh-CN" altLang="en-US"/>
              <a:t>）</a:t>
            </a:r>
            <a:r>
              <a:rPr lang="en-US" altLang="zh-CN"/>
              <a:t>&amp;&amp;</a:t>
            </a:r>
            <a:r>
              <a:rPr lang="zh-CN" altLang="en-US"/>
              <a:t>渲染页面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290320" y="2513965"/>
            <a:ext cx="1697355" cy="13188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5470" y="3694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Resource Timing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Resource Timing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143000"/>
            <a:ext cx="6807835" cy="28587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</a:t>
            </a:r>
            <a:endParaRPr lang="zh-CN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202628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58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edirect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05854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这里的重定向是指访问每个资源</a:t>
            </a:r>
            <a:r>
              <a:rPr lang="zh-CN" altLang="en-US"/>
              <a:t>前的重定向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363980"/>
            <a:ext cx="3805555" cy="1837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363980"/>
            <a:ext cx="4760595" cy="189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821430"/>
            <a:ext cx="31235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配置页面</a:t>
            </a:r>
            <a:r>
              <a:rPr lang="en-US" altLang="zh-CN"/>
              <a:t>url</a:t>
            </a:r>
            <a:r>
              <a:rPr lang="zh-CN" altLang="en-US"/>
              <a:t>时，加上协议名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资源路径不要频繁更换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3262630"/>
            <a:ext cx="8179435" cy="3295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queue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6295"/>
            <a:ext cx="5209540" cy="3388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030" y="2190750"/>
            <a:ext cx="44780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资源排队一般有以下两种原因：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该资源被浏览器认为是低优先级的资源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当前没有可使用的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23190"/>
            <a:ext cx="6111875" cy="48983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69035"/>
            <a:ext cx="34696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1、二进制分帧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2、头部压缩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3、多路复用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4、服务端推送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5、请求优先级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75260"/>
            <a:ext cx="4918075" cy="48564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7130" y="931545"/>
            <a:ext cx="5438775" cy="2973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931545"/>
            <a:ext cx="4464050" cy="287464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03655"/>
            <a:ext cx="425323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75" y="1326515"/>
            <a:ext cx="4018915" cy="2514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207135"/>
            <a:ext cx="456819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1207135"/>
            <a:ext cx="4402455" cy="2730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724535"/>
            <a:ext cx="6108700" cy="369633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-HTTP2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359535"/>
            <a:ext cx="4300855" cy="2391410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35" y="1359535"/>
            <a:ext cx="4197350" cy="232092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减少请求数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" y="944245"/>
            <a:ext cx="18510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小图标转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base64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1668145"/>
            <a:ext cx="353695" cy="39179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916170" y="1774190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65" y="1062990"/>
            <a:ext cx="3061970" cy="1530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3094990"/>
            <a:ext cx="2588260" cy="1489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3094990"/>
            <a:ext cx="3148330" cy="15836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16170" y="3670935"/>
            <a:ext cx="431800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App Cache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1023620"/>
            <a:ext cx="4730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查询浏览器缓存，主要是 强缓存 和 协商缓存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91920"/>
            <a:ext cx="5025390" cy="3333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6435" y="215011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请求一张大小为</a:t>
            </a:r>
            <a:r>
              <a:rPr lang="en-US" altLang="zh-CN"/>
              <a:t>155kb</a:t>
            </a:r>
            <a:r>
              <a:rPr lang="zh-CN" altLang="en-US"/>
              <a:t>的图片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958867" y="2594178"/>
            <a:ext cx="4953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课题内容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958997" y="3056458"/>
            <a:ext cx="495300" cy="25273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目标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5795"/>
            <a:ext cx="4434840" cy="412686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强缓存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5" y="48260"/>
            <a:ext cx="4112895" cy="2294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2208530"/>
            <a:ext cx="4311650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3631565"/>
            <a:ext cx="4724400" cy="17119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39445"/>
            <a:ext cx="4487545" cy="5010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639445"/>
            <a:ext cx="4204335" cy="1700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5" y="2681605"/>
            <a:ext cx="4140200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35" y="443865"/>
            <a:ext cx="4495165" cy="425704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协商缓存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639445"/>
            <a:ext cx="4495165" cy="4257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4335" y="1306830"/>
            <a:ext cx="3352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先后检验：</a:t>
            </a:r>
            <a:endParaRPr lang="zh-CN" altLang="en-US"/>
          </a:p>
          <a:p>
            <a:r>
              <a:rPr lang="en-US" altLang="zh-CN"/>
              <a:t>Last-Modified</a:t>
            </a:r>
            <a:r>
              <a:rPr lang="zh-CN" altLang="en-US"/>
              <a:t>与</a:t>
            </a:r>
            <a:r>
              <a:rPr lang="en-US" altLang="zh-CN"/>
              <a:t>If-Modified-Since,</a:t>
            </a:r>
            <a:endParaRPr lang="en-US" altLang="zh-CN"/>
          </a:p>
          <a:p>
            <a:r>
              <a:rPr lang="en-US" altLang="zh-CN"/>
              <a:t>ETag</a:t>
            </a:r>
            <a:r>
              <a:rPr lang="zh-CN" altLang="en-US"/>
              <a:t>与</a:t>
            </a:r>
            <a:r>
              <a:rPr lang="en-US" altLang="zh-CN"/>
              <a:t>If-None-Match</a:t>
            </a:r>
            <a:endParaRPr lang="en-US" altLang="zh-CN"/>
          </a:p>
          <a:p>
            <a:r>
              <a:rPr lang="zh-CN" altLang="en-US"/>
              <a:t>若都一致，则命中协商缓存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缓存作用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1325245"/>
            <a:ext cx="4148455" cy="263525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90" y="1325245"/>
            <a:ext cx="4242435" cy="2715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54735"/>
            <a:ext cx="5430520" cy="276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0760" y="1054735"/>
            <a:ext cx="2372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为静态资源设置较长的</a:t>
            </a:r>
            <a:r>
              <a:rPr lang="en-US" altLang="zh-CN"/>
              <a:t>cache-control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同时设置</a:t>
            </a:r>
            <a:r>
              <a:rPr lang="en-US" altLang="zh-CN"/>
              <a:t>last-modified</a:t>
            </a:r>
            <a:r>
              <a:rPr lang="zh-CN" altLang="en-US"/>
              <a:t>和</a:t>
            </a:r>
            <a:r>
              <a:rPr lang="en-US" altLang="zh-CN"/>
              <a:t>etag</a:t>
            </a:r>
            <a:r>
              <a:rPr lang="zh-CN" altLang="en-US"/>
              <a:t>以检测资源的变化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895985"/>
            <a:ext cx="80962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本质就是逐级向上查询的过程，如：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 =&gt; 主机 =&gt; 本地域名服务器 =&gt; 根域名服务器 =&gt; （com,net,cn…）顶级域名服务器 =&gt; baidu.com服务器域名服务器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747520"/>
            <a:ext cx="4690110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5" y="1842770"/>
            <a:ext cx="3746500" cy="25514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179070"/>
            <a:ext cx="5971540" cy="47866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-cdn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721995"/>
            <a:ext cx="454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资源放在统一的几个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下，减少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查询的次数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233805"/>
            <a:ext cx="5805170" cy="3639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61440"/>
            <a:ext cx="4341495" cy="5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" y="2446655"/>
            <a:ext cx="4194175" cy="2151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5" y="1137920"/>
            <a:ext cx="4211955" cy="17900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716" y="17530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预查询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128905"/>
            <a:ext cx="4523105" cy="2296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35" y="2515235"/>
            <a:ext cx="4443730" cy="2447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755" y="1359535"/>
            <a:ext cx="39516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1.对静态资源域名做手动dns prefetching。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2.对js里会发起的跳转、请求做手动dns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3.不用对超链接做手动dns prefetching，因为chrome会自动做dns prefetching。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4.对重定向跳转的新域名做手动dns prefetching，比如：页面上有个A域名的链接，但访问A会重定向到B域名的链接，这么在当前页对B域名做手动dns prefetching是有意义的。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574165"/>
            <a:ext cx="4817110" cy="237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805" y="762000"/>
            <a:ext cx="456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连接是一个较为耗时的过程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386205"/>
            <a:ext cx="3914775" cy="25603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395605" y="1217295"/>
            <a:ext cx="8039735" cy="238442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来自Google的数据表明，一个有10条数据0.4秒能加载完的页面，变成30条数据0.9秒加载完之后，流量和广告收入下降90%。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Map 首页文件大小从100KB减小到70-80KB后，流量在第一周涨了10%，接下来的三周涨了25%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亚马逊的数据表明：加载时间增加100毫秒，销量就下降1%。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背景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BACKGROUND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72690" y="3902710"/>
            <a:ext cx="4654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加载时间就是金钱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0" grpId="0"/>
      <p:bldP spid="10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瓶颈分析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" y="813435"/>
            <a:ext cx="519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http1.x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下的请求数量有一定的限制：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362075"/>
            <a:ext cx="7292340" cy="325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2316480"/>
            <a:ext cx="4923790" cy="1995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7526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建立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TCP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连接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010285"/>
            <a:ext cx="1129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css sprites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459230"/>
            <a:ext cx="7049770" cy="10394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4211955" y="253619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pri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3803015"/>
            <a:ext cx="966470" cy="96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742315"/>
            <a:ext cx="827659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3619500"/>
            <a:ext cx="8686800" cy="1426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70" y="1459230"/>
            <a:ext cx="2958465" cy="368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720" y="3956685"/>
            <a:ext cx="2489835" cy="3378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Request Sent/Sending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970915"/>
            <a:ext cx="36347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发送请求的耗时通常很短（不足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on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233045"/>
            <a:ext cx="4267835" cy="1582420"/>
          </a:xfrm>
          <a:prstGeom prst="rect">
            <a:avLst/>
          </a:prstGeom>
        </p:spPr>
      </p:pic>
      <p:pic>
        <p:nvPicPr>
          <p:cNvPr id="5" name="图片 4" descr="fast3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998980"/>
            <a:ext cx="4296410" cy="1586230"/>
          </a:xfrm>
          <a:prstGeom prst="rect">
            <a:avLst/>
          </a:prstGeom>
        </p:spPr>
      </p:pic>
      <p:pic>
        <p:nvPicPr>
          <p:cNvPr id="7" name="图片 6" descr="slow3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3449320"/>
            <a:ext cx="4145280" cy="157353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358265"/>
            <a:ext cx="6452870" cy="316738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1242060"/>
            <a:ext cx="4848860" cy="266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889000"/>
            <a:ext cx="4458970" cy="35699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头部压缩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72155"/>
            <a:ext cx="8298180" cy="12420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91635" y="2299970"/>
            <a:ext cx="252095" cy="9721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094740"/>
            <a:ext cx="7780020" cy="120523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120" y="72644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http1.1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2903855"/>
            <a:ext cx="137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http2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894715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至第一字节时间：指浏览器发出请求后，获取到服务器返回的第一个字节的时间。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235" y="1560195"/>
            <a:ext cx="4994910" cy="315785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1524635"/>
            <a:ext cx="4828540" cy="338836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1524635"/>
            <a:ext cx="4481830" cy="3214370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68275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Waiting(TTFB)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840740"/>
            <a:ext cx="5057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TTFB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的耗时通常很高，甚至会高于资源传输时间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网络状况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075055"/>
            <a:ext cx="5235575" cy="346202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性能瓶颈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服务器瓶颈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440" y="855980"/>
            <a:ext cx="36404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服务器性能瓶颈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更换服务器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远距离访问服务器网络限制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优化服务端代码；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2087880"/>
            <a:ext cx="5754370" cy="28422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Content Download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405" y="997585"/>
            <a:ext cx="38404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资源下载时间主要受以下两种因素影响：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网络状况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资源大小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180" y="1422400"/>
            <a:ext cx="5379085" cy="352679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290985" y="1157891"/>
            <a:ext cx="1658864" cy="861128"/>
            <a:chOff x="0" y="75809"/>
            <a:chExt cx="1658597" cy="861392"/>
          </a:xfrm>
        </p:grpSpPr>
        <p:sp>
          <p:nvSpPr>
            <p:cNvPr id="3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20756" y="107838"/>
              <a:ext cx="1537841" cy="662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24982" y="1303334"/>
            <a:ext cx="4347414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研究影响页面（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h5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）加载的因素及原理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1"/>
          </p:cNvPr>
          <p:cNvSpPr>
            <a:spLocks noChangeArrowheads="1"/>
          </p:cNvSpPr>
          <p:nvPr/>
        </p:nvSpPr>
        <p:spPr bwMode="auto">
          <a:xfrm>
            <a:off x="1420835" y="2538874"/>
            <a:ext cx="4464155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收集页面加载过程中的各项数据，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以数据可视化的形式展示各种因素对加载速度的影响关系</a:t>
            </a: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1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47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形成一套优化页面加载速度的方案，并将优化前后进行对比，以数据可视化的形式展现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026087" y="2308706"/>
            <a:ext cx="907920" cy="861128"/>
            <a:chOff x="0" y="75809"/>
            <a:chExt cx="907774" cy="861392"/>
          </a:xfrm>
        </p:grpSpPr>
        <p:sp>
          <p:nvSpPr>
            <p:cNvPr id="9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矩形 12"/>
            <p:cNvSpPr>
              <a:spLocks noChangeArrowheads="1"/>
            </p:cNvSpPr>
            <p:nvPr/>
          </p:nvSpPr>
          <p:spPr bwMode="auto">
            <a:xfrm>
              <a:off x="100751" y="141063"/>
              <a:ext cx="677285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2358080" y="3750979"/>
            <a:ext cx="907920" cy="861128"/>
            <a:chOff x="0" y="75809"/>
            <a:chExt cx="907774" cy="861392"/>
          </a:xfrm>
        </p:grpSpPr>
        <p:sp>
          <p:nvSpPr>
            <p:cNvPr id="12" name="椭圆形标注 11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75809"/>
              <a:ext cx="907774" cy="861392"/>
            </a:xfrm>
            <a:prstGeom prst="wedgeEllipseCallout">
              <a:avLst>
                <a:gd name="adj1" fmla="val -71926"/>
                <a:gd name="adj2" fmla="val -1347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32261" y="138949"/>
              <a:ext cx="713371" cy="7388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组合 75"/>
          <p:cNvGrpSpPr/>
          <p:nvPr/>
        </p:nvGrpSpPr>
        <p:grpSpPr>
          <a:xfrm>
            <a:off x="1285853" y="3805041"/>
            <a:ext cx="938213" cy="833696"/>
            <a:chOff x="4087813" y="0"/>
            <a:chExt cx="938213" cy="690563"/>
          </a:xfrm>
        </p:grpSpPr>
        <p:sp>
          <p:nvSpPr>
            <p:cNvPr id="77" name="Freeform 28"/>
            <p:cNvSpPr/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9"/>
            <p:cNvSpPr/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30"/>
            <p:cNvSpPr/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32"/>
            <p:cNvSpPr/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35"/>
            <p:cNvSpPr/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43"/>
            <p:cNvSpPr/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44"/>
            <p:cNvSpPr/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45"/>
            <p:cNvSpPr/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46"/>
            <p:cNvSpPr/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47"/>
            <p:cNvSpPr/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48"/>
            <p:cNvSpPr/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49"/>
            <p:cNvSpPr/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50"/>
            <p:cNvSpPr/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51"/>
            <p:cNvSpPr/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52"/>
            <p:cNvSpPr/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53"/>
            <p:cNvSpPr/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0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54"/>
            <p:cNvSpPr/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55"/>
            <p:cNvSpPr/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56"/>
            <p:cNvSpPr/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57"/>
            <p:cNvSpPr/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58"/>
            <p:cNvSpPr/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59"/>
            <p:cNvSpPr/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60"/>
            <p:cNvSpPr/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61"/>
            <p:cNvSpPr/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2"/>
            <p:cNvSpPr/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3"/>
            <p:cNvSpPr/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64"/>
            <p:cNvSpPr/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65"/>
            <p:cNvSpPr/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2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"/>
            <p:cNvSpPr/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7"/>
            <p:cNvSpPr/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8"/>
            <p:cNvSpPr/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9"/>
            <p:cNvSpPr/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70"/>
            <p:cNvSpPr/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71"/>
            <p:cNvSpPr/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8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72"/>
            <p:cNvSpPr/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73"/>
            <p:cNvSpPr/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74"/>
            <p:cNvSpPr/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75"/>
            <p:cNvSpPr/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76"/>
            <p:cNvSpPr/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77"/>
            <p:cNvSpPr/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78"/>
            <p:cNvSpPr/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82"/>
            <p:cNvSpPr/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83"/>
            <p:cNvSpPr/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84"/>
            <p:cNvSpPr/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85"/>
            <p:cNvSpPr/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86"/>
            <p:cNvSpPr/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87"/>
            <p:cNvSpPr/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88"/>
            <p:cNvSpPr/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90"/>
            <p:cNvSpPr/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91"/>
            <p:cNvSpPr/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2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目标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46" name="文本框 38"/>
          <p:cNvSpPr txBox="1"/>
          <p:nvPr/>
        </p:nvSpPr>
        <p:spPr>
          <a:xfrm>
            <a:off x="395536" y="649707"/>
            <a:ext cx="2592288" cy="26416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565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TARGET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1055" y="54546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这里的加载时间主要指的是首屏加载时间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图片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82256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WebP格式，是谷歌公司开发的一种旨在加快图片加载速度的图片格式。图片压缩体积大约只有JPEG的2/3，并能节省大量的服务器带宽资源和数据空间。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2.cdn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图片裁剪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图片所占内存大小 = 图片长度（像素） * 图片宽度（像素） * 一个像素所占内存空间（单位：字节） 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自然尺寸：110*110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显示尺寸：100*100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不必要的像素：110*110 - 100*100 = 2100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不必要的内存消耗：2100*4/1024=8.2kb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2X: *4=32.8kb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3X: *9=73.8kb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2688590"/>
            <a:ext cx="3211830" cy="203073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资源大小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755650"/>
            <a:ext cx="7943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1.Tree Shaking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Tree Shaking 简单理解就是：打包时把一些没有用到的代码删除掉，保证打包后的代码体积最小化。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代码分割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单页应用，如果所有的资源都打包在一个 js 里面，毫无疑问，体积会非常庞大，首屏加载会有很长时间白屏，用户体验极差。所以，要代码分割，分成一个一个小的 js，优化加载时间。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Tree Shaking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708025"/>
            <a:ext cx="4178300" cy="2010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0" y="720725"/>
            <a:ext cx="4170045" cy="1997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2942590"/>
            <a:ext cx="4025265" cy="1883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385" y="2999740"/>
            <a:ext cx="46793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11.7kb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，并对所有模块进行无副作用处理，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：使用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TreeShaking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，并对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模块进行副作用过滤，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utils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打包结果为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449b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1741805"/>
            <a:ext cx="542036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分割业务代码和第三方库代码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56765"/>
            <a:ext cx="3227070" cy="204406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850" y="902335"/>
            <a:ext cx="1264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动态导入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534795"/>
            <a:ext cx="5149850" cy="2394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341120"/>
            <a:ext cx="3611245" cy="367665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0" y="336550"/>
            <a:ext cx="4421505" cy="204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103880"/>
            <a:ext cx="4239895" cy="1951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902335"/>
            <a:ext cx="240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提取复用的业务代码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986915"/>
            <a:ext cx="3244850" cy="250380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551930" y="2536190"/>
            <a:ext cx="252095" cy="43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261620"/>
            <a:ext cx="4041140" cy="190944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919095"/>
            <a:ext cx="4027170" cy="1911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843915"/>
            <a:ext cx="4448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分离非首页使用且复用程度小的第三方库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516370" y="2284095"/>
            <a:ext cx="323850" cy="467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724660"/>
            <a:ext cx="4273550" cy="22771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935" y="1189990"/>
            <a:ext cx="463423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3328670"/>
            <a:ext cx="4551680" cy="1344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686435"/>
            <a:ext cx="506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-分离 webpack runtimeChunk code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666875"/>
            <a:ext cx="4338320" cy="213868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优化途径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代码分割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850" y="686435"/>
            <a:ext cx="6790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使用缓存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-HashedModuleIdsPlugin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防止增删模块对其他模块的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值影响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662430"/>
            <a:ext cx="5858510" cy="301371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打包优化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优化结果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499235"/>
            <a:ext cx="4111625" cy="242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0" y="1418590"/>
            <a:ext cx="3815080" cy="2397760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596282" y="259417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如何定义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首屏时间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技术方案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596412" y="3079318"/>
            <a:ext cx="140970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如何获取时间数据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页面构建过程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10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251520" y="2392524"/>
            <a:ext cx="3348372" cy="2195816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905" y="864235"/>
            <a:ext cx="5532755" cy="217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0390" y="3390900"/>
            <a:ext cx="6134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Nodes    =&gt;   Layout Objects   =&gt;   Paint Layers   =&gt;   Grahic Layers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" y="3917950"/>
            <a:ext cx="811720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，对应一个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 Object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拥有相同坐标空间的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Layout Object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属于同一个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css3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属性可创建独立的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 Layer)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使用硬件加速的元素会被提升到一个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Graphic Layers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（合成层）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合成层的优势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50" y="1148715"/>
            <a:ext cx="529526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合成层的位图，会交由 GPU 合成，比 CPU 处理要快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 repaint 时，只需要 repaint 本身，不会影响到其他的层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 transform 和 opacity 效果，不会触发 layout 和 paint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155" y="3206115"/>
            <a:ext cx="5532755" cy="84518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合成层的使用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2263140"/>
            <a:ext cx="2369820" cy="2202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740" y="826770"/>
            <a:ext cx="35375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放大以减少内存消耗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动画替代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layout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35" y="2263140"/>
            <a:ext cx="2609215" cy="2194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65" y="360680"/>
            <a:ext cx="1429385" cy="1414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322580"/>
            <a:ext cx="1429385" cy="145224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02630" y="801370"/>
            <a:ext cx="11525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6850" y="934720"/>
            <a:ext cx="68275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当解析到link标签时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停止构建（渲染）DOM树，但不会阻塞HTML的解析，直至CSSOM树构建完成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阻塞后面的JavaScript脚本的执行 因为js脚本中可能存在修改CSSOM或者DOM的操作（这里主要是影响CSSOM）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当解析到script标签时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JavaScript引擎会阻塞HTML的解析和Reader-Tree的构建，直至js执行完成。这是因为JavaScript引擎（线程）被设计为与渲染线程互斥。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858770"/>
            <a:ext cx="5193030" cy="2290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612775"/>
            <a:ext cx="3813810" cy="2197735"/>
          </a:xfrm>
          <a:prstGeom prst="rect">
            <a:avLst/>
          </a:prstGeom>
        </p:spPr>
      </p:pic>
      <p:sp>
        <p:nvSpPr>
          <p:cNvPr id="55" name="文本框 37"/>
          <p:cNvSpPr txBox="1"/>
          <p:nvPr/>
        </p:nvSpPr>
        <p:spPr>
          <a:xfrm>
            <a:off x="196850" y="148590"/>
            <a:ext cx="4153535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页面构建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385445"/>
            <a:ext cx="4504690" cy="2375535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screen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演讲完毕 谢谢观看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85" y="645795"/>
            <a:ext cx="826135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在前端性能数据的获取方法上，现在业内大多使用手动埋点的方式，即在代码中，人工判断首屏完成的位置，并在该处添加首屏记录的代码，类似：firstscreen.report() 这样。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这样做的简单省事，但缺点也很明显：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和业务代码混用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通用的监控需求混入了业务代码中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覆盖不完整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需要页面开发者自觉手动添加埋点代码，在业务中埋点覆盖率不一定能达到 100%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准确性不一定高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由于需要开发者自行判断统计脚本放置的位置，就会存在一些不准确的情况，因为每个人对首屏的理解不同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如何定义首屏时间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235" y="1076960"/>
            <a:ext cx="917511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 首屏图片全部加载完毕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window.performance.timing.navigationStart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如果页面首屏没有图片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首屏时间 =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页面处于稳定状态前最后一次 dom 变化的时刻 - window.performance.timing.navigationStart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业内已存在的计算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6850" y="1100455"/>
            <a:ext cx="91751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方式一：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由业务方定义首屏加载完成（如首屏内某张图片加载完成），开发者手动埋点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缺点：与业务线耦合，不同的业务方可能会有不同的定义，丧失可比性，难以寻找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优化途径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095500"/>
            <a:ext cx="7438390" cy="23050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4650</Words>
  <Application>WPS 演示</Application>
  <PresentationFormat>自定义</PresentationFormat>
  <Paragraphs>425</Paragraphs>
  <Slides>66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9" baseType="lpstr">
      <vt:lpstr>Arial</vt:lpstr>
      <vt:lpstr>宋体</vt:lpstr>
      <vt:lpstr>Wingdings</vt:lpstr>
      <vt:lpstr>造字工房明黑（非商用）常规体</vt:lpstr>
      <vt:lpstr>黑体</vt:lpstr>
      <vt:lpstr>博洋行书 7000</vt:lpstr>
      <vt:lpstr>微软雅黑</vt:lpstr>
      <vt:lpstr>Adobe 仿宋 Std R</vt:lpstr>
      <vt:lpstr>Comic Sans MS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SJH</cp:lastModifiedBy>
  <cp:revision>345</cp:revision>
  <dcterms:created xsi:type="dcterms:W3CDTF">2017-03-25T02:22:00Z</dcterms:created>
  <dcterms:modified xsi:type="dcterms:W3CDTF">2019-05-06T07:36:31Z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